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FFFFF-B12D-46D8-9294-6503D1384FD7}"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8329D7-506B-4564-B4FF-801EC0F153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FFFFF-B12D-46D8-9294-6503D1384FD7}"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329D7-506B-4564-B4FF-801EC0F153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FF0000"/>
                </a:solidFill>
              </a:rPr>
              <a:t>SYNTHESIS  REPERTORY</a:t>
            </a:r>
            <a:endParaRPr lang="en-US" b="1" i="1" dirty="0">
              <a:solidFill>
                <a:srgbClr val="FF0000"/>
              </a:solidFill>
            </a:endParaRPr>
          </a:p>
        </p:txBody>
      </p:sp>
      <p:sp>
        <p:nvSpPr>
          <p:cNvPr id="3" name="Subtitle 2"/>
          <p:cNvSpPr>
            <a:spLocks noGrp="1"/>
          </p:cNvSpPr>
          <p:nvPr/>
        </p:nvSpPr>
        <p:spPr>
          <a:xfrm>
            <a:off x="4343400" y="4267200"/>
            <a:ext cx="38862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rgbClr val="FF0000"/>
                </a:solidFill>
              </a:rPr>
              <a:t>DR. CHANDRA HASAN.C.M, MD(</a:t>
            </a:r>
            <a:r>
              <a:rPr lang="en-US" b="1" dirty="0" err="1" smtClean="0">
                <a:solidFill>
                  <a:srgbClr val="FF0000"/>
                </a:solidFill>
              </a:rPr>
              <a:t>Hom</a:t>
            </a:r>
            <a:r>
              <a:rPr lang="en-US" b="1" dirty="0" smtClean="0">
                <a:solidFill>
                  <a:srgbClr val="FF0000"/>
                </a:solidFill>
              </a:rPr>
              <a:t>),</a:t>
            </a:r>
          </a:p>
          <a:p>
            <a:r>
              <a:rPr lang="en-US" b="1" dirty="0" smtClean="0">
                <a:solidFill>
                  <a:srgbClr val="FF0000"/>
                </a:solidFill>
              </a:rPr>
              <a:t>ASSOCIATED PROFESSOR,</a:t>
            </a:r>
          </a:p>
          <a:p>
            <a:r>
              <a:rPr lang="en-US" b="1" dirty="0" smtClean="0">
                <a:solidFill>
                  <a:srgbClr val="FF0000"/>
                </a:solidFill>
              </a:rPr>
              <a:t>DEPT OF REPERTORY,</a:t>
            </a:r>
          </a:p>
          <a:p>
            <a:r>
              <a:rPr lang="en-US" b="1" dirty="0" smtClean="0">
                <a:solidFill>
                  <a:srgbClr val="FF0000"/>
                </a:solidFill>
              </a:rPr>
              <a:t>SARADA KRISHNA HOMOEPATHIC MEDICAL COLLEGE,</a:t>
            </a:r>
          </a:p>
          <a:p>
            <a:r>
              <a:rPr lang="en-US" b="1" dirty="0" smtClean="0">
                <a:solidFill>
                  <a:srgbClr val="FF0000"/>
                </a:solidFill>
              </a:rPr>
              <a:t>KULASEKHARAM </a:t>
            </a:r>
            <a:endParaRPr lang="en-IN"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dirty="0" smtClean="0">
                <a:solidFill>
                  <a:srgbClr val="7030A0"/>
                </a:solidFill>
              </a:rPr>
              <a:t>  </a:t>
            </a:r>
            <a:r>
              <a:rPr lang="en-US" sz="2800" dirty="0" smtClean="0">
                <a:solidFill>
                  <a:srgbClr val="7030A0"/>
                </a:solidFill>
              </a:rPr>
              <a:t>19, Kidney    20, Prostate gland     21, Urethra</a:t>
            </a:r>
          </a:p>
          <a:p>
            <a:pPr>
              <a:buNone/>
            </a:pPr>
            <a:r>
              <a:rPr lang="en-US" sz="2800" dirty="0" smtClean="0">
                <a:solidFill>
                  <a:srgbClr val="7030A0"/>
                </a:solidFill>
              </a:rPr>
              <a:t>  22, Urine      23, Male genitalia      24, Female genitalia</a:t>
            </a:r>
          </a:p>
          <a:p>
            <a:pPr>
              <a:buNone/>
            </a:pPr>
            <a:r>
              <a:rPr lang="en-US" sz="2800" dirty="0" smtClean="0">
                <a:solidFill>
                  <a:srgbClr val="7030A0"/>
                </a:solidFill>
              </a:rPr>
              <a:t>  25, Larynx and trachea    26, Respiration    27, cough</a:t>
            </a:r>
          </a:p>
          <a:p>
            <a:pPr>
              <a:buNone/>
            </a:pPr>
            <a:r>
              <a:rPr lang="en-US" sz="2800" dirty="0" smtClean="0">
                <a:solidFill>
                  <a:srgbClr val="7030A0"/>
                </a:solidFill>
              </a:rPr>
              <a:t>  28, Expectoration             29, Chest              30, Back</a:t>
            </a:r>
          </a:p>
          <a:p>
            <a:pPr>
              <a:buNone/>
            </a:pPr>
            <a:r>
              <a:rPr lang="en-US" sz="2800" dirty="0" smtClean="0">
                <a:solidFill>
                  <a:srgbClr val="7030A0"/>
                </a:solidFill>
              </a:rPr>
              <a:t>  31, Extremities                 32, Sleep               33, Dreams</a:t>
            </a:r>
          </a:p>
          <a:p>
            <a:pPr>
              <a:buNone/>
            </a:pPr>
            <a:r>
              <a:rPr lang="en-US" sz="2800" dirty="0" smtClean="0">
                <a:solidFill>
                  <a:srgbClr val="7030A0"/>
                </a:solidFill>
              </a:rPr>
              <a:t>  34, Chill                             35, Fever         36, Perspiration</a:t>
            </a:r>
          </a:p>
          <a:p>
            <a:pPr>
              <a:buNone/>
            </a:pPr>
            <a:r>
              <a:rPr lang="en-US" sz="2800" dirty="0" smtClean="0">
                <a:solidFill>
                  <a:srgbClr val="7030A0"/>
                </a:solidFill>
              </a:rPr>
              <a:t>  37, Skin                             38, Generalities.</a:t>
            </a:r>
          </a:p>
          <a:p>
            <a:pPr>
              <a:buNone/>
            </a:pPr>
            <a:r>
              <a:rPr lang="en-US" sz="2800" dirty="0" smtClean="0">
                <a:solidFill>
                  <a:srgbClr val="7030A0"/>
                </a:solidFill>
              </a:rPr>
              <a:t>            The rubrics sub rubrics and medicines are arranged alphabetically. Chapters are in bold letters, main rubrics are in bold capital letters, where as the location sub rubrics  first letter is in capital followed by small bold letters, sub- sub rubrics are in bold small letters.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6477000"/>
          </a:xfrm>
        </p:spPr>
        <p:txBody>
          <a:bodyPr>
            <a:normAutofit/>
          </a:bodyPr>
          <a:lstStyle/>
          <a:p>
            <a:pPr>
              <a:buNone/>
            </a:pPr>
            <a:r>
              <a:rPr lang="en-US" sz="2800" dirty="0" smtClean="0">
                <a:solidFill>
                  <a:srgbClr val="7030A0"/>
                </a:solidFill>
              </a:rPr>
              <a:t>         Medicines are mentioned under all rubrics except those rubrics having cross reference, author identification abbreviations are mentioned after the medicine,. The medicines awaiting conformation, more recent or lesser known author and additional author are mentioned in author identification.</a:t>
            </a:r>
          </a:p>
          <a:p>
            <a:pPr>
              <a:buNone/>
            </a:pPr>
            <a:r>
              <a:rPr lang="en-US" sz="2800" b="1" dirty="0" smtClean="0">
                <a:solidFill>
                  <a:srgbClr val="7030A0"/>
                </a:solidFill>
              </a:rPr>
              <a:t>Additions and corrections done in synthesis 9.0 and features of synthesis 9.1 :</a:t>
            </a:r>
          </a:p>
          <a:p>
            <a:pPr>
              <a:buNone/>
            </a:pPr>
            <a:r>
              <a:rPr lang="en-US" sz="2800" dirty="0" smtClean="0">
                <a:solidFill>
                  <a:srgbClr val="7030A0"/>
                </a:solidFill>
              </a:rPr>
              <a:t>          Synthesis 9 is the first version that is being released in two steps, synthesis 9.1 has more or less the same content as synthesis 9.0, the difference between these two versions is awaited, crucial</a:t>
            </a:r>
            <a:endParaRPr lang="en-US" sz="2800"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en-US" sz="2800" dirty="0" smtClean="0">
                <a:solidFill>
                  <a:srgbClr val="7030A0"/>
                </a:solidFill>
              </a:rPr>
              <a:t>     steps in the development of the repertory. Synthesis 9.0 was finalized in November 21, 2003 and released as a software program in English on November 24, 2003. This version was only translated into German, and not printed in any language. Synthesis 9.1 was finalized  on June 4, 2004 and released as a software program in English on July 2004. Version 9.1 will be translated into several languages and is the basis for the new printed version, The new veterinary information has been added to synthesis 9.1 to create synthesis 9.1V.</a:t>
            </a:r>
          </a:p>
          <a:p>
            <a:pPr>
              <a:buNone/>
            </a:pPr>
            <a:r>
              <a:rPr lang="en-US" sz="2800" b="1" dirty="0" smtClean="0">
                <a:solidFill>
                  <a:srgbClr val="7030A0"/>
                </a:solidFill>
              </a:rPr>
              <a:t>Stream lining and restructuring :</a:t>
            </a:r>
          </a:p>
          <a:p>
            <a:pPr>
              <a:buNone/>
            </a:pPr>
            <a:r>
              <a:rPr lang="en-US" sz="2800" b="1" dirty="0" smtClean="0">
                <a:solidFill>
                  <a:srgbClr val="7030A0"/>
                </a:solidFill>
              </a:rPr>
              <a:t>           </a:t>
            </a:r>
          </a:p>
          <a:p>
            <a:pPr>
              <a:buNone/>
            </a:pPr>
            <a:r>
              <a:rPr lang="en-US" sz="2800" dirty="0" smtClean="0">
                <a:solidFill>
                  <a:srgbClr val="7030A0"/>
                </a:solidFill>
              </a:rPr>
              <a:t> The changes to synthesis 9.1 address a problem well known to deft repertory users, a lot of information's  </a:t>
            </a:r>
            <a:endParaRPr lang="en-US" sz="2800"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is hidden in the sub rubrics of the pain description. Let’s clarify this with an example. A patient tells his pain in the eye is definitely better from rubbing the eye . Synthesis 9.0 offers 7 remedies with this modality in the rubric “EYE - PAIN - rubbing – amel”. The meaning full bit of information here is “rubbing amel”. These are hidden as sub rubrics of the pain description, as follows:</a:t>
            </a:r>
          </a:p>
          <a:p>
            <a:pPr>
              <a:buNone/>
            </a:pPr>
            <a:r>
              <a:rPr lang="en-US" sz="2800" dirty="0" smtClean="0">
                <a:solidFill>
                  <a:srgbClr val="7030A0"/>
                </a:solidFill>
              </a:rPr>
              <a:t> “EYE – PAIN – burning – rubbing – amel”</a:t>
            </a:r>
          </a:p>
          <a:p>
            <a:pPr>
              <a:buNone/>
            </a:pPr>
            <a:r>
              <a:rPr lang="en-US" sz="2800" dirty="0" smtClean="0">
                <a:solidFill>
                  <a:srgbClr val="7030A0"/>
                </a:solidFill>
              </a:rPr>
              <a:t> “EYE – PAIN – foreign body, as from a – rubbing –amel”</a:t>
            </a:r>
          </a:p>
          <a:p>
            <a:pPr>
              <a:buNone/>
            </a:pPr>
            <a:r>
              <a:rPr lang="en-US" sz="2800" dirty="0" smtClean="0">
                <a:solidFill>
                  <a:srgbClr val="7030A0"/>
                </a:solidFill>
              </a:rPr>
              <a:t> “EYE – PAIN – pressing, pressure, etc –rubbing – amel”</a:t>
            </a:r>
          </a:p>
          <a:p>
            <a:pPr>
              <a:buNone/>
            </a:pPr>
            <a:r>
              <a:rPr lang="en-US" sz="2800" dirty="0" smtClean="0">
                <a:solidFill>
                  <a:srgbClr val="7030A0"/>
                </a:solidFill>
              </a:rPr>
              <a:t> “EYE – PAIN – sand, as from – rubbing –amel”</a:t>
            </a:r>
            <a:endParaRPr lang="en-US" sz="2800"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sz="2800" dirty="0" smtClean="0">
                <a:solidFill>
                  <a:srgbClr val="7030A0"/>
                </a:solidFill>
              </a:rPr>
              <a:t>          In all the symptoms of the pain sections, the description of pain was always on level 3. In synthesis 9.1 this description has been moved to the last level of the symptom. The above symptoms therefore become:</a:t>
            </a:r>
          </a:p>
          <a:p>
            <a:pPr>
              <a:buNone/>
            </a:pPr>
            <a:r>
              <a:rPr lang="en-US" sz="2800" dirty="0" smtClean="0">
                <a:solidFill>
                  <a:srgbClr val="7030A0"/>
                </a:solidFill>
              </a:rPr>
              <a:t>    “EYE – PAIN – rubbing – amel. – burning”</a:t>
            </a:r>
          </a:p>
          <a:p>
            <a:pPr>
              <a:buNone/>
            </a:pPr>
            <a:r>
              <a:rPr lang="en-US" sz="2800" dirty="0" smtClean="0">
                <a:solidFill>
                  <a:srgbClr val="7030A0"/>
                </a:solidFill>
              </a:rPr>
              <a:t>    “EYE – PAIN –rubbing – amel – foreign body; as from”</a:t>
            </a:r>
          </a:p>
          <a:p>
            <a:pPr>
              <a:buNone/>
            </a:pPr>
            <a:r>
              <a:rPr lang="en-US" sz="2800" dirty="0" smtClean="0">
                <a:solidFill>
                  <a:srgbClr val="7030A0"/>
                </a:solidFill>
              </a:rPr>
              <a:t>    “EYE – PAIN – rubbing – amel. – pressing pain”</a:t>
            </a:r>
          </a:p>
          <a:p>
            <a:pPr>
              <a:buNone/>
            </a:pPr>
            <a:r>
              <a:rPr lang="en-US" sz="2800" dirty="0" smtClean="0">
                <a:solidFill>
                  <a:srgbClr val="7030A0"/>
                </a:solidFill>
              </a:rPr>
              <a:t>    “EYE – PAIN – rubbing – amel. – sand; as from”</a:t>
            </a:r>
          </a:p>
          <a:p>
            <a:pPr>
              <a:buNone/>
            </a:pPr>
            <a:r>
              <a:rPr lang="en-US" sz="2800" dirty="0" smtClean="0">
                <a:solidFill>
                  <a:srgbClr val="7030A0"/>
                </a:solidFill>
              </a:rPr>
              <a:t>    Likewise many modalities related to some other symptoms also rearranged (ex), “cold – air – agg”, “wind – cold – agg”, “weather – warm – amel”, etc.</a:t>
            </a:r>
          </a:p>
          <a:p>
            <a:pPr>
              <a:buNone/>
            </a:pPr>
            <a:r>
              <a:rPr lang="en-US" sz="2800" dirty="0" smtClean="0">
                <a:solidFill>
                  <a:srgbClr val="7030A0"/>
                </a:solidFill>
              </a:rPr>
              <a:t>             As much as possible and where applicable </a:t>
            </a:r>
            <a:endParaRPr lang="en-US" sz="2800"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a:bodyPr>
          <a:lstStyle/>
          <a:p>
            <a:pPr>
              <a:buNone/>
            </a:pPr>
            <a:r>
              <a:rPr lang="en-US" sz="2800" dirty="0" smtClean="0"/>
              <a:t>      </a:t>
            </a:r>
            <a:r>
              <a:rPr lang="en-US" sz="2800" dirty="0" smtClean="0">
                <a:solidFill>
                  <a:srgbClr val="7030A0"/>
                </a:solidFill>
              </a:rPr>
              <a:t>reduced modalities to either “agg”, or “amel” :walking from”, “walking when”; “walking while”; ect, have all been merged in to “walking – agg”. Where doubt existed and need to be clarified from a study of the materiamedica, (ex), we will find some remedies and sub rubrics at “eating agg”, and others at “eating while” because this is the way the original rubrics were written. These rubrics have not been merged as it could have induced error.</a:t>
            </a:r>
          </a:p>
          <a:p>
            <a:pPr>
              <a:buNone/>
            </a:pPr>
            <a:r>
              <a:rPr lang="en-US" sz="2800" dirty="0" smtClean="0">
                <a:solidFill>
                  <a:srgbClr val="7030A0"/>
                </a:solidFill>
              </a:rPr>
              <a:t>            The difference between an aggravation from food and from eating that food has been maintained</a:t>
            </a:r>
            <a:r>
              <a:rPr lang="en-US" sz="2800" dirty="0" smtClean="0"/>
              <a:t>. </a:t>
            </a:r>
            <a:r>
              <a:rPr lang="en-US" sz="2800" dirty="0" smtClean="0">
                <a:solidFill>
                  <a:srgbClr val="7030A0"/>
                </a:solidFill>
              </a:rPr>
              <a:t>In synthesis 9.0 we will find ,”air – open”, “air –draft of” is there, but in synthesis 9.1 it is changed in to, "air agg.; in open”, “air agg.; draft of”.</a:t>
            </a:r>
            <a:endParaRPr lang="en-US" sz="2800"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In synthesis 9 software version three chapters were added, neck, urinary organs and male and female sex genitalia, now it contain 42 chapters</a:t>
            </a:r>
          </a:p>
          <a:p>
            <a:pPr>
              <a:buNone/>
            </a:pPr>
            <a:r>
              <a:rPr lang="en-US" sz="2800" dirty="0" smtClean="0">
                <a:solidFill>
                  <a:srgbClr val="7030A0"/>
                </a:solidFill>
              </a:rPr>
              <a:t>           The synthesis  9.1 sorts according to new perspective :</a:t>
            </a:r>
          </a:p>
          <a:p>
            <a:pPr>
              <a:buNone/>
            </a:pPr>
            <a:r>
              <a:rPr lang="en-US" sz="2800" dirty="0" smtClean="0">
                <a:solidFill>
                  <a:srgbClr val="7030A0"/>
                </a:solidFill>
              </a:rPr>
              <a:t>           The symptoms of the </a:t>
            </a:r>
            <a:r>
              <a:rPr lang="en-US" sz="2800" i="1" dirty="0" smtClean="0">
                <a:solidFill>
                  <a:srgbClr val="7030A0"/>
                </a:solidFill>
              </a:rPr>
              <a:t>sides </a:t>
            </a:r>
            <a:r>
              <a:rPr lang="en-US" sz="2800" dirty="0" smtClean="0">
                <a:solidFill>
                  <a:srgbClr val="7030A0"/>
                </a:solidFill>
              </a:rPr>
              <a:t> have been kept together so we can easily compare the remedies affecting the right and left side.</a:t>
            </a:r>
          </a:p>
          <a:p>
            <a:pPr>
              <a:buNone/>
            </a:pPr>
            <a:r>
              <a:rPr lang="en-US" sz="2800" dirty="0" smtClean="0">
                <a:solidFill>
                  <a:srgbClr val="7030A0"/>
                </a:solidFill>
              </a:rPr>
              <a:t>              The symptoms expressing </a:t>
            </a:r>
            <a:r>
              <a:rPr lang="en-US" sz="2800" i="1" dirty="0" smtClean="0">
                <a:solidFill>
                  <a:srgbClr val="7030A0"/>
                </a:solidFill>
              </a:rPr>
              <a:t>time</a:t>
            </a:r>
            <a:r>
              <a:rPr lang="en-US" sz="2800" dirty="0" smtClean="0">
                <a:solidFill>
                  <a:srgbClr val="7030A0"/>
                </a:solidFill>
              </a:rPr>
              <a:t> have been kept together so we can easily compare the remedies with an aggravation at certain time of the day or night. </a:t>
            </a:r>
          </a:p>
          <a:p>
            <a:pPr>
              <a:buNone/>
            </a:pPr>
            <a:r>
              <a:rPr lang="en-US" sz="2800" dirty="0" smtClean="0">
                <a:solidFill>
                  <a:srgbClr val="7030A0"/>
                </a:solidFill>
              </a:rPr>
              <a:t>            The modalities and descriptions of pain are sorted alphabetically with in one alphabet.</a:t>
            </a:r>
          </a:p>
          <a:p>
            <a:pPr>
              <a:buNone/>
            </a:pPr>
            <a:r>
              <a:rPr lang="en-US" sz="2800" dirty="0" smtClean="0">
                <a:solidFill>
                  <a:srgbClr val="7030A0"/>
                </a:solidFill>
              </a:rPr>
              <a:t>            All extensions depend from the rubric :extending to” and are sorted alphabetically.</a:t>
            </a:r>
            <a:endParaRPr lang="en-US" sz="2800"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All localizations are sorted alphabetically.</a:t>
            </a:r>
          </a:p>
          <a:p>
            <a:pPr>
              <a:buNone/>
            </a:pPr>
            <a:r>
              <a:rPr lang="en-US" sz="2800" dirty="0" smtClean="0">
                <a:solidFill>
                  <a:srgbClr val="7030A0"/>
                </a:solidFill>
              </a:rPr>
              <a:t>    The sorting order of symptoms there fore is :</a:t>
            </a:r>
          </a:p>
          <a:p>
            <a:pPr>
              <a:buNone/>
            </a:pPr>
            <a:r>
              <a:rPr lang="en-US" sz="2800" dirty="0" smtClean="0">
                <a:solidFill>
                  <a:srgbClr val="7030A0"/>
                </a:solidFill>
              </a:rPr>
              <a:t>                 Sides.</a:t>
            </a:r>
          </a:p>
          <a:p>
            <a:pPr>
              <a:buNone/>
            </a:pPr>
            <a:r>
              <a:rPr lang="en-US" sz="2800" dirty="0" smtClean="0">
                <a:solidFill>
                  <a:srgbClr val="7030A0"/>
                </a:solidFill>
              </a:rPr>
              <a:t>                 Time (chronological order).</a:t>
            </a:r>
          </a:p>
          <a:p>
            <a:pPr>
              <a:buNone/>
            </a:pPr>
            <a:r>
              <a:rPr lang="en-US" sz="2800" dirty="0" smtClean="0">
                <a:solidFill>
                  <a:srgbClr val="7030A0"/>
                </a:solidFill>
              </a:rPr>
              <a:t>         Modalities and description of pain  (one alphabet)</a:t>
            </a:r>
          </a:p>
          <a:p>
            <a:pPr>
              <a:buNone/>
            </a:pPr>
            <a:r>
              <a:rPr lang="en-US" sz="2800" dirty="0" smtClean="0">
                <a:solidFill>
                  <a:srgbClr val="7030A0"/>
                </a:solidFill>
              </a:rPr>
              <a:t>        Extensions (all rubrics of “extending to”).</a:t>
            </a:r>
          </a:p>
          <a:p>
            <a:pPr>
              <a:buNone/>
            </a:pPr>
            <a:r>
              <a:rPr lang="en-US" sz="2800" dirty="0" smtClean="0">
                <a:solidFill>
                  <a:srgbClr val="7030A0"/>
                </a:solidFill>
              </a:rPr>
              <a:t>        Localization (alphabetically).</a:t>
            </a:r>
            <a:endParaRPr lang="en-US" sz="28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b="1" dirty="0" smtClean="0">
                <a:solidFill>
                  <a:srgbClr val="7030A0"/>
                </a:solidFill>
              </a:rPr>
              <a:t>                     SYNTHESIS  REPERTORY</a:t>
            </a:r>
          </a:p>
          <a:p>
            <a:pPr>
              <a:buNone/>
            </a:pPr>
            <a:r>
              <a:rPr lang="en-US" sz="2800" b="1" dirty="0" smtClean="0">
                <a:solidFill>
                  <a:srgbClr val="7030A0"/>
                </a:solidFill>
              </a:rPr>
              <a:t>Author </a:t>
            </a:r>
            <a:r>
              <a:rPr lang="en-US" sz="2800" dirty="0" smtClean="0">
                <a:solidFill>
                  <a:srgbClr val="7030A0"/>
                </a:solidFill>
              </a:rPr>
              <a:t>: Dr. Frederik Schroyens.</a:t>
            </a:r>
          </a:p>
          <a:p>
            <a:pPr>
              <a:buNone/>
            </a:pPr>
            <a:r>
              <a:rPr lang="en-US" sz="2800" b="1" dirty="0" smtClean="0">
                <a:solidFill>
                  <a:srgbClr val="7030A0"/>
                </a:solidFill>
              </a:rPr>
              <a:t>Title :</a:t>
            </a:r>
            <a:r>
              <a:rPr lang="en-US" sz="2800" dirty="0" smtClean="0">
                <a:solidFill>
                  <a:srgbClr val="7030A0"/>
                </a:solidFill>
              </a:rPr>
              <a:t> Repertorium Homoeopathicum syntheticum.</a:t>
            </a:r>
          </a:p>
          <a:p>
            <a:pPr>
              <a:buNone/>
            </a:pPr>
            <a:r>
              <a:rPr lang="en-US" sz="2800" dirty="0" smtClean="0">
                <a:solidFill>
                  <a:srgbClr val="7030A0"/>
                </a:solidFill>
              </a:rPr>
              <a:t>Synthesis repertory is the book version of computer software RADAR (Rapid Aid To Drug Aimed Research)</a:t>
            </a:r>
          </a:p>
          <a:p>
            <a:pPr>
              <a:buNone/>
            </a:pPr>
            <a:r>
              <a:rPr lang="en-US" sz="2800" b="1" dirty="0" smtClean="0">
                <a:solidFill>
                  <a:srgbClr val="7030A0"/>
                </a:solidFill>
              </a:rPr>
              <a:t>History : </a:t>
            </a:r>
            <a:r>
              <a:rPr lang="en-US" sz="2800" dirty="0" smtClean="0">
                <a:solidFill>
                  <a:srgbClr val="7030A0"/>
                </a:solidFill>
              </a:rPr>
              <a:t>The root of the RADAR starts from the prof. Jean Fichefet, who was a professor of mathematics at the Dept. of computer science, University of Namur, Belgium. His sympathetic reaction after the Homoeopathic cure of his son was the beginning of every thing. He initially gathered few homoeopaths of Belgium and developed radar as a research project at university of Namur in 1986, under his supervision</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t>          </a:t>
            </a:r>
            <a:r>
              <a:rPr lang="en-US" sz="2800" dirty="0" smtClean="0">
                <a:solidFill>
                  <a:srgbClr val="7030A0"/>
                </a:solidFill>
              </a:rPr>
              <a:t>This initial step triggered the enthusiasm of Homoeopaths all over globe and quickly the small group became an organization of international level represented by professional and dedicated people. Now this organization represents more than thirty countries.</a:t>
            </a:r>
          </a:p>
          <a:p>
            <a:pPr>
              <a:buNone/>
            </a:pPr>
            <a:r>
              <a:rPr lang="en-US" sz="2800" dirty="0" smtClean="0">
                <a:solidFill>
                  <a:srgbClr val="7030A0"/>
                </a:solidFill>
              </a:rPr>
              <a:t>             Since 1987, synthesis has been used as a data base for RADAR programme. Synthesis repertory is based on 6</a:t>
            </a:r>
            <a:r>
              <a:rPr lang="en-US" sz="2800" baseline="30000" dirty="0" smtClean="0">
                <a:solidFill>
                  <a:srgbClr val="7030A0"/>
                </a:solidFill>
              </a:rPr>
              <a:t>th</a:t>
            </a:r>
            <a:r>
              <a:rPr lang="en-US" sz="2800" dirty="0" smtClean="0">
                <a:solidFill>
                  <a:srgbClr val="7030A0"/>
                </a:solidFill>
              </a:rPr>
              <a:t> American edition of Kent’s repertory. Kent’s repertory improved again and again by many additions and corrections and developed synthesis as a high quality book.</a:t>
            </a:r>
          </a:p>
          <a:p>
            <a:pPr>
              <a:buNone/>
            </a:pPr>
            <a:r>
              <a:rPr lang="en-US" sz="2800" dirty="0" smtClean="0">
                <a:solidFill>
                  <a:srgbClr val="7030A0"/>
                </a:solidFill>
              </a:rPr>
              <a:t>              Synthesis repertory was edited by Dr. Frederic Schroyens, in collaboration with leading Homoeopaths through out the world</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b="1" dirty="0" smtClean="0"/>
              <a:t> </a:t>
            </a:r>
            <a:r>
              <a:rPr lang="en-US" sz="2800" b="1" dirty="0" smtClean="0">
                <a:solidFill>
                  <a:srgbClr val="7030A0"/>
                </a:solidFill>
              </a:rPr>
              <a:t>Editions                   Year of publication</a:t>
            </a:r>
          </a:p>
          <a:p>
            <a:pPr>
              <a:buNone/>
            </a:pPr>
            <a:r>
              <a:rPr lang="en-US" sz="2800" dirty="0" smtClean="0">
                <a:solidFill>
                  <a:srgbClr val="7030A0"/>
                </a:solidFill>
              </a:rPr>
              <a:t> Version-1                1987 computer programme</a:t>
            </a:r>
          </a:p>
          <a:p>
            <a:pPr>
              <a:buNone/>
            </a:pPr>
            <a:r>
              <a:rPr lang="en-US" sz="2800" dirty="0" smtClean="0">
                <a:solidFill>
                  <a:srgbClr val="7030A0"/>
                </a:solidFill>
              </a:rPr>
              <a:t>Version-2                 April 1988</a:t>
            </a:r>
          </a:p>
          <a:p>
            <a:pPr>
              <a:buNone/>
            </a:pPr>
            <a:r>
              <a:rPr lang="en-US" sz="2800" dirty="0" smtClean="0">
                <a:solidFill>
                  <a:srgbClr val="7030A0"/>
                </a:solidFill>
              </a:rPr>
              <a:t> Version-3                September1990</a:t>
            </a:r>
          </a:p>
          <a:p>
            <a:pPr>
              <a:buNone/>
            </a:pPr>
            <a:r>
              <a:rPr lang="en-US" sz="2800" dirty="0" smtClean="0">
                <a:solidFill>
                  <a:srgbClr val="7030A0"/>
                </a:solidFill>
              </a:rPr>
              <a:t>Version-4                December 1992</a:t>
            </a:r>
          </a:p>
          <a:p>
            <a:pPr>
              <a:buNone/>
            </a:pPr>
            <a:r>
              <a:rPr lang="en-US" sz="2800" dirty="0" smtClean="0">
                <a:solidFill>
                  <a:srgbClr val="7030A0"/>
                </a:solidFill>
              </a:rPr>
              <a:t>Version-5                February 1994  loose leaf</a:t>
            </a:r>
          </a:p>
          <a:p>
            <a:pPr>
              <a:buNone/>
            </a:pPr>
            <a:r>
              <a:rPr lang="en-US" sz="2800" dirty="0" smtClean="0">
                <a:solidFill>
                  <a:srgbClr val="7030A0"/>
                </a:solidFill>
              </a:rPr>
              <a:t>                            Indian edition 1996. This edition has undergone many changes and was published in German, English and Dutch.</a:t>
            </a:r>
          </a:p>
          <a:p>
            <a:pPr>
              <a:buNone/>
            </a:pPr>
            <a:r>
              <a:rPr lang="en-US" sz="2800" dirty="0" smtClean="0">
                <a:solidFill>
                  <a:srgbClr val="7030A0"/>
                </a:solidFill>
              </a:rPr>
              <a:t>Version-6            August 1995 printed only in German</a:t>
            </a:r>
          </a:p>
          <a:p>
            <a:pPr>
              <a:buNone/>
            </a:pPr>
            <a:r>
              <a:rPr lang="en-US" sz="2800" dirty="0" smtClean="0">
                <a:solidFill>
                  <a:srgbClr val="7030A0"/>
                </a:solidFill>
              </a:rPr>
              <a:t>Version-7            July 1997 print and computer form</a:t>
            </a:r>
          </a:p>
          <a:p>
            <a:pPr>
              <a:buNone/>
            </a:pPr>
            <a:r>
              <a:rPr lang="en-US" sz="2800" dirty="0" smtClean="0">
                <a:solidFill>
                  <a:srgbClr val="7030A0"/>
                </a:solidFill>
              </a:rPr>
              <a:t>Version-8.1         reprint edition February 2001</a:t>
            </a:r>
          </a:p>
          <a:p>
            <a:pPr>
              <a:buNone/>
            </a:pPr>
            <a:r>
              <a:rPr lang="en-US" sz="2800" dirty="0" smtClean="0">
                <a:solidFill>
                  <a:srgbClr val="7030A0"/>
                </a:solidFill>
              </a:rPr>
              <a:t>Version-9.1         in 2004</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lstStyle/>
          <a:p>
            <a:pPr>
              <a:buNone/>
            </a:pPr>
            <a:r>
              <a:rPr lang="en-US" dirty="0" smtClean="0">
                <a:solidFill>
                  <a:srgbClr val="7030A0"/>
                </a:solidFill>
              </a:rPr>
              <a:t>        </a:t>
            </a:r>
            <a:r>
              <a:rPr lang="en-US" sz="2800" dirty="0" smtClean="0">
                <a:solidFill>
                  <a:srgbClr val="7030A0"/>
                </a:solidFill>
              </a:rPr>
              <a:t>Now a days this repertory comes with CD, which is very useful and handy.</a:t>
            </a:r>
          </a:p>
          <a:p>
            <a:pPr>
              <a:buNone/>
            </a:pPr>
            <a:r>
              <a:rPr lang="en-US" sz="2800" b="1" dirty="0" smtClean="0">
                <a:solidFill>
                  <a:srgbClr val="7030A0"/>
                </a:solidFill>
              </a:rPr>
              <a:t>Gradation :</a:t>
            </a:r>
          </a:p>
          <a:p>
            <a:pPr>
              <a:buNone/>
            </a:pPr>
            <a:r>
              <a:rPr lang="en-US" sz="2800" b="1" dirty="0" smtClean="0">
                <a:solidFill>
                  <a:srgbClr val="7030A0"/>
                </a:solidFill>
              </a:rPr>
              <a:t>                   BOLD CAPITALS - BRY. </a:t>
            </a:r>
            <a:r>
              <a:rPr lang="en-US" sz="2800" dirty="0" smtClean="0">
                <a:solidFill>
                  <a:srgbClr val="7030A0"/>
                </a:solidFill>
              </a:rPr>
              <a:t>First grade</a:t>
            </a:r>
          </a:p>
          <a:p>
            <a:pPr>
              <a:buNone/>
            </a:pPr>
            <a:r>
              <a:rPr lang="en-US" sz="2800" b="1" dirty="0" smtClean="0">
                <a:solidFill>
                  <a:srgbClr val="7030A0"/>
                </a:solidFill>
              </a:rPr>
              <a:t>                   Bold small          - Bry.  </a:t>
            </a:r>
            <a:r>
              <a:rPr lang="en-US" sz="2800" dirty="0" smtClean="0">
                <a:solidFill>
                  <a:srgbClr val="7030A0"/>
                </a:solidFill>
              </a:rPr>
              <a:t>Second grade</a:t>
            </a:r>
          </a:p>
          <a:p>
            <a:pPr>
              <a:buNone/>
            </a:pPr>
            <a:r>
              <a:rPr lang="en-US" sz="2800" b="1" dirty="0" smtClean="0">
                <a:solidFill>
                  <a:srgbClr val="7030A0"/>
                </a:solidFill>
              </a:rPr>
              <a:t>                   </a:t>
            </a:r>
            <a:r>
              <a:rPr lang="en-US" sz="2800" dirty="0" smtClean="0">
                <a:solidFill>
                  <a:srgbClr val="7030A0"/>
                </a:solidFill>
              </a:rPr>
              <a:t>Italics                   - </a:t>
            </a:r>
            <a:r>
              <a:rPr lang="en-US" sz="2800" i="1" dirty="0" smtClean="0">
                <a:solidFill>
                  <a:srgbClr val="7030A0"/>
                </a:solidFill>
              </a:rPr>
              <a:t>Bry.  </a:t>
            </a:r>
            <a:r>
              <a:rPr lang="en-US" sz="2800" dirty="0" smtClean="0">
                <a:solidFill>
                  <a:srgbClr val="7030A0"/>
                </a:solidFill>
              </a:rPr>
              <a:t>Third grade</a:t>
            </a:r>
          </a:p>
          <a:p>
            <a:pPr>
              <a:buNone/>
            </a:pPr>
            <a:r>
              <a:rPr lang="en-US" sz="2800" dirty="0" smtClean="0">
                <a:solidFill>
                  <a:srgbClr val="7030A0"/>
                </a:solidFill>
              </a:rPr>
              <a:t>                   Roman                 - Bry.  Fourth grade</a:t>
            </a:r>
          </a:p>
          <a:p>
            <a:pPr>
              <a:buNone/>
            </a:pPr>
            <a:r>
              <a:rPr lang="en-US" sz="2800" b="1" dirty="0" smtClean="0">
                <a:solidFill>
                  <a:srgbClr val="7030A0"/>
                </a:solidFill>
              </a:rPr>
              <a:t>Structure :</a:t>
            </a:r>
          </a:p>
          <a:p>
            <a:pPr>
              <a:buNone/>
            </a:pPr>
            <a:r>
              <a:rPr lang="en-US" sz="2800" dirty="0" smtClean="0">
                <a:solidFill>
                  <a:srgbClr val="7030A0"/>
                </a:solidFill>
              </a:rPr>
              <a:t>                  At first forward by Jeremy Sheer is mentioned in this appreciating the team work of synthesis repertory under the guidance of Dr. Frederik Schroyens.</a:t>
            </a:r>
          </a:p>
          <a:p>
            <a:pPr>
              <a:buNone/>
            </a:pPr>
            <a:endParaRPr lang="en-US" sz="2800" dirty="0" smtClean="0"/>
          </a:p>
          <a:p>
            <a:pPr>
              <a:buNone/>
            </a:pPr>
            <a:endParaRPr lang="en-US" sz="28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Next is foreword for synthesis 9 is mentioned, under this the changes and improvements, additions and features, in synthesis 9 and 9.1 version. Symbols and features of printed version 9.1. This foreword was written by Dr. Frederic Schroyens. </a:t>
            </a:r>
          </a:p>
          <a:p>
            <a:pPr>
              <a:buNone/>
            </a:pPr>
            <a:r>
              <a:rPr lang="en-US" sz="2800" dirty="0" smtClean="0">
                <a:solidFill>
                  <a:srgbClr val="7030A0"/>
                </a:solidFill>
              </a:rPr>
              <a:t>            Next repertory part is mentioned.</a:t>
            </a:r>
          </a:p>
          <a:p>
            <a:pPr>
              <a:buNone/>
            </a:pPr>
            <a:r>
              <a:rPr lang="en-US" sz="2800" dirty="0" smtClean="0">
                <a:solidFill>
                  <a:srgbClr val="7030A0"/>
                </a:solidFill>
              </a:rPr>
              <a:t>            Next abbreviations and name of the medicines.</a:t>
            </a:r>
          </a:p>
          <a:p>
            <a:pPr>
              <a:buNone/>
            </a:pPr>
            <a:r>
              <a:rPr lang="en-US" sz="2800" dirty="0" smtClean="0">
                <a:solidFill>
                  <a:srgbClr val="7030A0"/>
                </a:solidFill>
              </a:rPr>
              <a:t>            Next author’s abbreviations with identification numbers are mentioned.</a:t>
            </a:r>
          </a:p>
          <a:p>
            <a:pPr>
              <a:buNone/>
            </a:pPr>
            <a:r>
              <a:rPr lang="en-US" sz="2800" dirty="0" smtClean="0">
                <a:solidFill>
                  <a:srgbClr val="7030A0"/>
                </a:solidFill>
              </a:rPr>
              <a:t>           In repertory part each page is divided in to two using a vertical line.</a:t>
            </a:r>
          </a:p>
          <a:p>
            <a:pPr>
              <a:buNone/>
            </a:pPr>
            <a:r>
              <a:rPr lang="en-US" sz="2800" dirty="0" smtClean="0">
                <a:solidFill>
                  <a:srgbClr val="7030A0"/>
                </a:solidFill>
              </a:rPr>
              <a:t>           At the top of the pages left end continuing main rubric is mentioned, at the center the chapter related that page is mentioned, at the right end the ending main and sub rubric is mentioned.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dirty="0" smtClean="0">
                <a:solidFill>
                  <a:srgbClr val="7030A0"/>
                </a:solidFill>
              </a:rPr>
              <a:t>         At the lower end few symbols and their indications are mentioned in alternate pages. And at the end of alternate pages author identification abbreviation and numbers are mentioned.</a:t>
            </a:r>
          </a:p>
          <a:p>
            <a:pPr>
              <a:buNone/>
            </a:pPr>
            <a:r>
              <a:rPr lang="en-US" sz="2800" dirty="0" smtClean="0">
                <a:solidFill>
                  <a:srgbClr val="7030A0"/>
                </a:solidFill>
              </a:rPr>
              <a:t> The footers indications :</a:t>
            </a:r>
          </a:p>
          <a:p>
            <a:pPr>
              <a:buNone/>
            </a:pPr>
            <a:r>
              <a:rPr lang="en-US" sz="2800" dirty="0" smtClean="0">
                <a:solidFill>
                  <a:srgbClr val="7030A0"/>
                </a:solidFill>
              </a:rPr>
              <a:t>       1, A ‘down arrow’ following a remedy indicates that this remedy is copied from a similar sub rubric.(Bry  )</a:t>
            </a:r>
          </a:p>
          <a:p>
            <a:pPr>
              <a:buNone/>
            </a:pPr>
            <a:r>
              <a:rPr lang="en-US" sz="2800" dirty="0" smtClean="0">
                <a:solidFill>
                  <a:srgbClr val="7030A0"/>
                </a:solidFill>
              </a:rPr>
              <a:t>       2, A ‘black dot’ following a remedy indicates that this remedy is added either because of a more recent of a lesser known author. (Bry.)</a:t>
            </a:r>
          </a:p>
          <a:p>
            <a:pPr>
              <a:buNone/>
            </a:pPr>
            <a:r>
              <a:rPr lang="en-US" sz="2800" dirty="0" smtClean="0">
                <a:solidFill>
                  <a:srgbClr val="7030A0"/>
                </a:solidFill>
              </a:rPr>
              <a:t>       3, The rubrics and remedies followed by a ‘dot’ indicate more progressive information. (.Bry)</a:t>
            </a:r>
          </a:p>
          <a:p>
            <a:pPr>
              <a:buNone/>
            </a:pPr>
            <a:r>
              <a:rPr lang="en-US" sz="2800" dirty="0" smtClean="0">
                <a:solidFill>
                  <a:srgbClr val="7030A0"/>
                </a:solidFill>
              </a:rPr>
              <a:t>       4, The ‘black dot’, which as before, follows the remedy, if more authors confirm its presence in the rubric. (.Bry.)</a:t>
            </a:r>
            <a:endParaRPr lang="en-US" sz="2800" dirty="0">
              <a:solidFill>
                <a:srgbClr val="7030A0"/>
              </a:solidFill>
            </a:endParaRPr>
          </a:p>
        </p:txBody>
      </p:sp>
      <p:sp>
        <p:nvSpPr>
          <p:cNvPr id="6" name="Down Arrow 5"/>
          <p:cNvSpPr/>
          <p:nvPr/>
        </p:nvSpPr>
        <p:spPr>
          <a:xfrm flipH="1">
            <a:off x="8229600" y="2743200"/>
            <a:ext cx="12192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5, The more hypothetical remedies, if not con firmed by other authors, are now in a ‘second alphabetical </a:t>
            </a:r>
            <a:r>
              <a:rPr lang="en-US" sz="2800" smtClean="0">
                <a:solidFill>
                  <a:srgbClr val="7030A0"/>
                </a:solidFill>
              </a:rPr>
              <a:t>order’. </a:t>
            </a:r>
            <a:r>
              <a:rPr lang="en-US" sz="2800" dirty="0" smtClean="0">
                <a:solidFill>
                  <a:srgbClr val="7030A0"/>
                </a:solidFill>
              </a:rPr>
              <a:t>at the end of the rubric or medicine and surrounded by a ‘square brackets’. </a:t>
            </a:r>
          </a:p>
          <a:p>
            <a:pPr>
              <a:buNone/>
            </a:pPr>
            <a:r>
              <a:rPr lang="en-US" sz="2800" dirty="0" smtClean="0">
                <a:solidFill>
                  <a:srgbClr val="7030A0"/>
                </a:solidFill>
              </a:rPr>
              <a:t>     6, The remedies with out ‘brackets’ and with out a ‘dot’ are more classical ones.                                                                 7, The ‘triangle’ before rubric indicates extensions.</a:t>
            </a:r>
          </a:p>
          <a:p>
            <a:pPr>
              <a:buNone/>
            </a:pPr>
            <a:r>
              <a:rPr lang="en-US" sz="2800" dirty="0" smtClean="0">
                <a:solidFill>
                  <a:srgbClr val="7030A0"/>
                </a:solidFill>
              </a:rPr>
              <a:t>    8, The small ‘circle’ before rubric indicates localizations.</a:t>
            </a:r>
          </a:p>
          <a:p>
            <a:pPr>
              <a:buNone/>
            </a:pPr>
            <a:r>
              <a:rPr lang="en-US" sz="2800" dirty="0" smtClean="0">
                <a:solidFill>
                  <a:srgbClr val="7030A0"/>
                </a:solidFill>
              </a:rPr>
              <a:t>    9, The dark ‘dot’ after rubric indicates Kunzli dot.</a:t>
            </a:r>
          </a:p>
          <a:p>
            <a:pPr>
              <a:buNone/>
            </a:pPr>
            <a:r>
              <a:rPr lang="en-US" sz="2800" dirty="0" smtClean="0">
                <a:solidFill>
                  <a:srgbClr val="7030A0"/>
                </a:solidFill>
              </a:rPr>
              <a:t>    10, The ‘right side slanting arrow and words’ in side bracket indicates the similar meaning full words.</a:t>
            </a:r>
          </a:p>
          <a:p>
            <a:pPr>
              <a:buNone/>
            </a:pPr>
            <a:r>
              <a:rPr lang="en-US" sz="2800" dirty="0" smtClean="0">
                <a:solidFill>
                  <a:srgbClr val="7030A0"/>
                </a:solidFill>
              </a:rPr>
              <a:t>    11,Small line before rubric is sub rubric (- delayed).</a:t>
            </a:r>
            <a:endParaRPr lang="en-US" sz="2800" dirty="0">
              <a:solidFill>
                <a:srgbClr val="7030A0"/>
              </a:solidFill>
            </a:endParaRPr>
          </a:p>
        </p:txBody>
      </p:sp>
      <p:sp>
        <p:nvSpPr>
          <p:cNvPr id="4" name="Double Bracket 3"/>
          <p:cNvSpPr/>
          <p:nvPr/>
        </p:nvSpPr>
        <p:spPr>
          <a:xfrm>
            <a:off x="9525000" y="3276600"/>
            <a:ext cx="533400" cy="381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Flowchart: Merge 4"/>
          <p:cNvSpPr/>
          <p:nvPr/>
        </p:nvSpPr>
        <p:spPr>
          <a:xfrm flipV="1">
            <a:off x="12268200" y="-1"/>
            <a:ext cx="76200" cy="45719"/>
          </a:xfrm>
          <a:prstGeom prst="flowChartMer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flipV="1">
            <a:off x="12344400" y="6858000"/>
            <a:ext cx="1524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buNone/>
            </a:pPr>
            <a:r>
              <a:rPr lang="en-US" dirty="0" smtClean="0">
                <a:solidFill>
                  <a:srgbClr val="7030A0"/>
                </a:solidFill>
              </a:rPr>
              <a:t>       12</a:t>
            </a:r>
            <a:r>
              <a:rPr lang="en-US" sz="2800" dirty="0" smtClean="0">
                <a:solidFill>
                  <a:srgbClr val="7030A0"/>
                </a:solidFill>
              </a:rPr>
              <a:t>, The cross references are mentioned inside of bracket. Ex, Mind ACAROPHOBIA (see Fear Insects).</a:t>
            </a:r>
          </a:p>
          <a:p>
            <a:pPr>
              <a:buNone/>
            </a:pPr>
            <a:r>
              <a:rPr lang="en-US" sz="2800" dirty="0" smtClean="0">
                <a:solidFill>
                  <a:srgbClr val="7030A0"/>
                </a:solidFill>
              </a:rPr>
              <a:t>        13, Symbol = and word in a bracket is location identifying word (ex) Nose – dorsum (= Bridge)</a:t>
            </a:r>
          </a:p>
          <a:p>
            <a:pPr>
              <a:buNone/>
            </a:pPr>
            <a:r>
              <a:rPr lang="en-US" sz="2800" b="1" dirty="0" smtClean="0">
                <a:solidFill>
                  <a:srgbClr val="7030A0"/>
                </a:solidFill>
              </a:rPr>
              <a:t>The arrangement of chapters and rubrics : </a:t>
            </a:r>
          </a:p>
          <a:p>
            <a:pPr>
              <a:buNone/>
            </a:pPr>
            <a:r>
              <a:rPr lang="en-US" sz="2800" dirty="0" smtClean="0">
                <a:solidFill>
                  <a:srgbClr val="7030A0"/>
                </a:solidFill>
              </a:rPr>
              <a:t>            The chapter are arranged in Hahnemannian schema (ie), anatomical parts, sensations, eliminations and disease conditions. There are 38 chapters mentioned, the are the following.</a:t>
            </a:r>
          </a:p>
          <a:p>
            <a:pPr>
              <a:buNone/>
            </a:pPr>
            <a:r>
              <a:rPr lang="en-US" sz="2800" dirty="0" smtClean="0">
                <a:solidFill>
                  <a:srgbClr val="7030A0"/>
                </a:solidFill>
              </a:rPr>
              <a:t>      1, mind                     2, Vertigo              3, Head</a:t>
            </a:r>
          </a:p>
          <a:p>
            <a:pPr>
              <a:buNone/>
            </a:pPr>
            <a:r>
              <a:rPr lang="en-US" sz="2800" dirty="0" smtClean="0">
                <a:solidFill>
                  <a:srgbClr val="7030A0"/>
                </a:solidFill>
              </a:rPr>
              <a:t>      4, Eye                        5, Vision                6, Ear</a:t>
            </a:r>
          </a:p>
          <a:p>
            <a:pPr>
              <a:buNone/>
            </a:pPr>
            <a:r>
              <a:rPr lang="en-US" sz="2800" dirty="0" smtClean="0">
                <a:solidFill>
                  <a:srgbClr val="7030A0"/>
                </a:solidFill>
              </a:rPr>
              <a:t>      7, Hearing                8, Nose                  9, Face</a:t>
            </a:r>
          </a:p>
          <a:p>
            <a:pPr>
              <a:buNone/>
            </a:pPr>
            <a:r>
              <a:rPr lang="en-US" sz="2800" dirty="0" smtClean="0">
                <a:solidFill>
                  <a:srgbClr val="7030A0"/>
                </a:solidFill>
              </a:rPr>
              <a:t>     10, Mouth                11, Teeth              12, Throat</a:t>
            </a:r>
          </a:p>
          <a:p>
            <a:pPr>
              <a:buNone/>
            </a:pPr>
            <a:r>
              <a:rPr lang="en-US" sz="2800" dirty="0" smtClean="0">
                <a:solidFill>
                  <a:srgbClr val="7030A0"/>
                </a:solidFill>
              </a:rPr>
              <a:t>     13, External throat, 14, Stomach   ,    15, Abdomen</a:t>
            </a:r>
          </a:p>
          <a:p>
            <a:pPr>
              <a:buNone/>
            </a:pPr>
            <a:r>
              <a:rPr lang="en-US" sz="2800" dirty="0" smtClean="0">
                <a:solidFill>
                  <a:srgbClr val="7030A0"/>
                </a:solidFill>
              </a:rPr>
              <a:t>     16, Rectum,              17, Stool,              18, Bladder</a:t>
            </a:r>
            <a:endParaRPr lang="en-US" sz="2800" dirty="0">
              <a:solidFill>
                <a:srgbClr val="7030A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1902</Words>
  <Application>Microsoft Office PowerPoint</Application>
  <PresentationFormat>On-screen Show (4:3)</PresentationFormat>
  <Paragraphs>104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SYNTHESIS  REPERTORY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STNTHESIS  REPERTORY</dc:title>
  <dc:creator>INTEL i3</dc:creator>
  <cp:lastModifiedBy>Admin</cp:lastModifiedBy>
  <cp:revision>95</cp:revision>
  <dcterms:created xsi:type="dcterms:W3CDTF">2019-03-10T00:54:19Z</dcterms:created>
  <dcterms:modified xsi:type="dcterms:W3CDTF">2019-12-28T07:06:07Z</dcterms:modified>
</cp:coreProperties>
</file>